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8"/>
  </p:notesMasterIdLst>
  <p:handoutMasterIdLst>
    <p:handoutMasterId r:id="rId49"/>
  </p:handoutMasterIdLst>
  <p:sldIdLst>
    <p:sldId id="327" r:id="rId5"/>
    <p:sldId id="330" r:id="rId6"/>
    <p:sldId id="331" r:id="rId7"/>
    <p:sldId id="332" r:id="rId8"/>
    <p:sldId id="298" r:id="rId9"/>
    <p:sldId id="262" r:id="rId10"/>
    <p:sldId id="263" r:id="rId11"/>
    <p:sldId id="299"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21" r:id="rId40"/>
    <p:sldId id="322" r:id="rId41"/>
    <p:sldId id="323" r:id="rId42"/>
    <p:sldId id="324" r:id="rId43"/>
    <p:sldId id="288" r:id="rId44"/>
    <p:sldId id="289" r:id="rId45"/>
    <p:sldId id="320" r:id="rId46"/>
    <p:sldId id="329"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2" d="100"/>
          <a:sy n="62" d="100"/>
        </p:scale>
        <p:origin x="100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github.com/VanshikaBhalla/capstoneDS/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VanshikaBhalla/capstoneDS/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anshikaBhalla/capstoneDS/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VanshikaBhalla/capstoneDS/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VanshikaBhalla/capstoneDS/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VanshikaBhalla/capstoneDS/blob/main/Module1_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Vanshika Bhalla</a:t>
            </a:r>
          </a:p>
          <a:p>
            <a:r>
              <a:rPr lang="en-US" dirty="0">
                <a:solidFill>
                  <a:schemeClr val="bg2"/>
                </a:solidFill>
                <a:latin typeface="Abadi" panose="020B0604020104020204" pitchFamily="34" charset="0"/>
                <a:ea typeface="SF Pro" pitchFamily="2" charset="0"/>
                <a:cs typeface="SF Pro" pitchFamily="2" charset="0"/>
              </a:rPr>
              <a:t>15 March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1F017821-E303-FAC2-7494-EFD4439CF145}"/>
              </a:ext>
            </a:extLst>
          </p:cNvPr>
          <p:cNvPicPr>
            <a:picLocks noChangeAspect="1"/>
          </p:cNvPicPr>
          <p:nvPr/>
        </p:nvPicPr>
        <p:blipFill>
          <a:blip r:embed="rId3"/>
          <a:stretch>
            <a:fillRect/>
          </a:stretch>
        </p:blipFill>
        <p:spPr>
          <a:xfrm>
            <a:off x="770012" y="1444424"/>
            <a:ext cx="6224562" cy="1219219"/>
          </a:xfrm>
          <a:prstGeom prst="rect">
            <a:avLst/>
          </a:prstGeom>
        </p:spPr>
      </p:pic>
      <p:pic>
        <p:nvPicPr>
          <p:cNvPr id="8" name="Picture 7">
            <a:extLst>
              <a:ext uri="{FF2B5EF4-FFF2-40B4-BE49-F238E27FC236}">
                <a16:creationId xmlns:a16="http://schemas.microsoft.com/office/drawing/2014/main" id="{331BA0B9-7F85-DA74-19DD-96BF8D0FCA56}"/>
              </a:ext>
            </a:extLst>
          </p:cNvPr>
          <p:cNvPicPr>
            <a:picLocks noChangeAspect="1"/>
          </p:cNvPicPr>
          <p:nvPr/>
        </p:nvPicPr>
        <p:blipFill>
          <a:blip r:embed="rId4"/>
          <a:stretch>
            <a:fillRect/>
          </a:stretch>
        </p:blipFill>
        <p:spPr>
          <a:xfrm>
            <a:off x="5807017" y="4803729"/>
            <a:ext cx="6224561" cy="1219694"/>
          </a:xfrm>
          <a:prstGeom prst="rect">
            <a:avLst/>
          </a:prstGeom>
        </p:spPr>
      </p:pic>
      <p:pic>
        <p:nvPicPr>
          <p:cNvPr id="10" name="Picture 9">
            <a:extLst>
              <a:ext uri="{FF2B5EF4-FFF2-40B4-BE49-F238E27FC236}">
                <a16:creationId xmlns:a16="http://schemas.microsoft.com/office/drawing/2014/main" id="{79BA97C5-1E25-6E58-34AA-0C3D5B29F56F}"/>
              </a:ext>
            </a:extLst>
          </p:cNvPr>
          <p:cNvPicPr>
            <a:picLocks noChangeAspect="1"/>
          </p:cNvPicPr>
          <p:nvPr/>
        </p:nvPicPr>
        <p:blipFill>
          <a:blip r:embed="rId5"/>
          <a:stretch>
            <a:fillRect/>
          </a:stretch>
        </p:blipFill>
        <p:spPr>
          <a:xfrm>
            <a:off x="7586752" y="1378296"/>
            <a:ext cx="4216316" cy="3212431"/>
          </a:xfrm>
          <a:prstGeom prst="rect">
            <a:avLst/>
          </a:prstGeom>
        </p:spPr>
      </p:pic>
      <p:pic>
        <p:nvPicPr>
          <p:cNvPr id="12" name="Picture 11">
            <a:extLst>
              <a:ext uri="{FF2B5EF4-FFF2-40B4-BE49-F238E27FC236}">
                <a16:creationId xmlns:a16="http://schemas.microsoft.com/office/drawing/2014/main" id="{4B3A0BDC-AB4F-C41B-EDC5-1A5D1CEE0CC7}"/>
              </a:ext>
            </a:extLst>
          </p:cNvPr>
          <p:cNvPicPr>
            <a:picLocks noChangeAspect="1"/>
          </p:cNvPicPr>
          <p:nvPr/>
        </p:nvPicPr>
        <p:blipFill>
          <a:blip r:embed="rId6"/>
          <a:stretch>
            <a:fillRect/>
          </a:stretch>
        </p:blipFill>
        <p:spPr>
          <a:xfrm>
            <a:off x="347663" y="2785902"/>
            <a:ext cx="4561222" cy="3475217"/>
          </a:xfrm>
          <a:prstGeom prst="rect">
            <a:avLst/>
          </a:prstGeom>
        </p:spPr>
      </p:pic>
      <p:sp>
        <p:nvSpPr>
          <p:cNvPr id="13" name="TextBox 12">
            <a:extLst>
              <a:ext uri="{FF2B5EF4-FFF2-40B4-BE49-F238E27FC236}">
                <a16:creationId xmlns:a16="http://schemas.microsoft.com/office/drawing/2014/main" id="{19697023-E93E-722D-6698-8CC7A2CDF95A}"/>
              </a:ext>
            </a:extLst>
          </p:cNvPr>
          <p:cNvSpPr txBox="1"/>
          <p:nvPr/>
        </p:nvSpPr>
        <p:spPr>
          <a:xfrm>
            <a:off x="6096000" y="6170297"/>
            <a:ext cx="5189611" cy="369332"/>
          </a:xfrm>
          <a:prstGeom prst="rect">
            <a:avLst/>
          </a:prstGeom>
          <a:noFill/>
        </p:spPr>
        <p:txBody>
          <a:bodyPr wrap="square" rtlCol="0">
            <a:spAutoFit/>
          </a:bodyPr>
          <a:lstStyle/>
          <a:p>
            <a:endParaRPr lang="en-IN" dirty="0"/>
          </a:p>
        </p:txBody>
      </p:sp>
      <p:sp>
        <p:nvSpPr>
          <p:cNvPr id="17" name="TextBox 16">
            <a:extLst>
              <a:ext uri="{FF2B5EF4-FFF2-40B4-BE49-F238E27FC236}">
                <a16:creationId xmlns:a16="http://schemas.microsoft.com/office/drawing/2014/main" id="{7EEA5BD0-B8B8-5CAF-4AF3-0EA3B9A3C54E}"/>
              </a:ext>
            </a:extLst>
          </p:cNvPr>
          <p:cNvSpPr txBox="1"/>
          <p:nvPr/>
        </p:nvSpPr>
        <p:spPr>
          <a:xfrm>
            <a:off x="3795914" y="6317807"/>
            <a:ext cx="7347285" cy="646331"/>
          </a:xfrm>
          <a:prstGeom prst="rect">
            <a:avLst/>
          </a:prstGeom>
          <a:noFill/>
        </p:spPr>
        <p:txBody>
          <a:bodyPr wrap="square">
            <a:spAutoFit/>
          </a:bodyPr>
          <a:lstStyle/>
          <a:p>
            <a:r>
              <a:rPr lang="en-IN" dirty="0">
                <a:hlinkClick r:id="rId7"/>
              </a:rPr>
              <a:t>https://github.com/VanshikaBhalla/capstoneDS/blob/main/edadataviz.ipynb</a:t>
            </a:r>
            <a:endParaRPr lang="en-IN" dirty="0"/>
          </a:p>
          <a:p>
            <a:endParaRPr lang="en-IN"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Displaying names of unique launch sites</a:t>
            </a:r>
          </a:p>
          <a:p>
            <a:r>
              <a:rPr lang="en-US" dirty="0"/>
              <a:t>Displaying sites with names starting with ‘KSC’</a:t>
            </a:r>
          </a:p>
          <a:p>
            <a:r>
              <a:rPr lang="en-US" dirty="0"/>
              <a:t>Displaying avg payload on various parameters</a:t>
            </a:r>
          </a:p>
          <a:p>
            <a:r>
              <a:rPr lang="en-US" dirty="0"/>
              <a:t>Etc.</a:t>
            </a:r>
          </a:p>
          <a:p>
            <a:endParaRPr lang="en-US" dirty="0"/>
          </a:p>
          <a:p>
            <a:endParaRPr lang="en-US" dirty="0"/>
          </a:p>
          <a:p>
            <a:r>
              <a:rPr lang="en-IN" dirty="0">
                <a:hlinkClick r:id="rId3"/>
              </a:rPr>
              <a:t>https://github.com/VanshikaBhalla/capstoneDS/blob/main/jupyter-labs-eda-sql-coursera_sqllite.ipynb</a:t>
            </a:r>
            <a:endParaRPr lang="en-IN" dirty="0"/>
          </a:p>
          <a:p>
            <a:pPr marL="0" indent="0">
              <a:buNone/>
            </a:pPr>
            <a:endParaRPr lang="en-IN"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r>
              <a:rPr lang="en-US" dirty="0"/>
              <a:t>Map showing unique launch sites and other data</a:t>
            </a:r>
          </a:p>
          <a:p>
            <a:endParaRPr lang="en-US" dirty="0"/>
          </a:p>
          <a:p>
            <a:pPr marL="0" indent="0">
              <a:buNone/>
            </a:pPr>
            <a:r>
              <a:rPr lang="en-US" dirty="0">
                <a:hlinkClick r:id="rId3"/>
              </a:rPr>
              <a:t>https://github.com/VanshikaBhalla/capstoneDS/blob/main/lab_jupyter_launch_site_location.ipynb</a:t>
            </a:r>
            <a:endParaRPr lang="en-US" dirty="0"/>
          </a:p>
          <a:p>
            <a:pPr marL="0" indent="0">
              <a:buNone/>
            </a:pP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Picture 5">
            <a:extLst>
              <a:ext uri="{FF2B5EF4-FFF2-40B4-BE49-F238E27FC236}">
                <a16:creationId xmlns:a16="http://schemas.microsoft.com/office/drawing/2014/main" id="{24437A10-AF19-E5AD-BB05-5C6F2DC8EC5C}"/>
              </a:ext>
            </a:extLst>
          </p:cNvPr>
          <p:cNvPicPr>
            <a:picLocks noChangeAspect="1"/>
          </p:cNvPicPr>
          <p:nvPr/>
        </p:nvPicPr>
        <p:blipFill>
          <a:blip r:embed="rId4"/>
          <a:stretch>
            <a:fillRect/>
          </a:stretch>
        </p:blipFill>
        <p:spPr>
          <a:xfrm>
            <a:off x="5622508" y="3631198"/>
            <a:ext cx="5091266" cy="2595194"/>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dirty="0">
                <a:hlinkClick r:id="rId3"/>
              </a:rPr>
              <a:t>https://github.com/VanshikaBhalla/capstoneDS/blob/main/spacex_dash_app.py</a:t>
            </a:r>
            <a:endParaRPr lang="en-US" dirty="0"/>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Picture 5">
            <a:extLst>
              <a:ext uri="{FF2B5EF4-FFF2-40B4-BE49-F238E27FC236}">
                <a16:creationId xmlns:a16="http://schemas.microsoft.com/office/drawing/2014/main" id="{8F14BA2E-42F7-9CA9-9690-2D8B0C735C2B}"/>
              </a:ext>
            </a:extLst>
          </p:cNvPr>
          <p:cNvPicPr>
            <a:picLocks noChangeAspect="1"/>
          </p:cNvPicPr>
          <p:nvPr/>
        </p:nvPicPr>
        <p:blipFill>
          <a:blip r:embed="rId4"/>
          <a:stretch>
            <a:fillRect/>
          </a:stretch>
        </p:blipFill>
        <p:spPr>
          <a:xfrm>
            <a:off x="2458442" y="2761630"/>
            <a:ext cx="7138737" cy="3800130"/>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8735" y="5085708"/>
            <a:ext cx="12507929" cy="401638"/>
          </a:xfrm>
          <a:prstGeom prst="rect">
            <a:avLst/>
          </a:prstGeom>
        </p:spPr>
        <p:txBody>
          <a:bodyPr>
            <a:normAutofit/>
          </a:bodyPr>
          <a:lstStyle/>
          <a:p>
            <a:pPr marL="0" indent="0">
              <a:buNone/>
            </a:pPr>
            <a:r>
              <a:rPr lang="en-US" sz="1900" dirty="0">
                <a:hlinkClick r:id="rId3"/>
              </a:rPr>
              <a:t>https://github.com/VanshikaBhalla/capstoneDS/blob/main/SpaceX_Machine%20Learning%20Prediction_Part_5.ipynb</a:t>
            </a:r>
            <a:endParaRPr lang="en-US" sz="1900" dirty="0"/>
          </a:p>
          <a:p>
            <a:pPr marL="0" indent="0">
              <a:buNone/>
            </a:pPr>
            <a:endParaRPr lang="en-US" sz="19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Picture 5">
            <a:extLst>
              <a:ext uri="{FF2B5EF4-FFF2-40B4-BE49-F238E27FC236}">
                <a16:creationId xmlns:a16="http://schemas.microsoft.com/office/drawing/2014/main" id="{A8A73C4D-E4E0-1653-EDD3-E19144505FCF}"/>
              </a:ext>
            </a:extLst>
          </p:cNvPr>
          <p:cNvPicPr>
            <a:picLocks noChangeAspect="1"/>
          </p:cNvPicPr>
          <p:nvPr/>
        </p:nvPicPr>
        <p:blipFill>
          <a:blip r:embed="rId4"/>
          <a:stretch>
            <a:fillRect/>
          </a:stretch>
        </p:blipFill>
        <p:spPr>
          <a:xfrm>
            <a:off x="2943270" y="1428322"/>
            <a:ext cx="6305460" cy="3445841"/>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19387" y="2128796"/>
            <a:ext cx="10616847" cy="38967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lgn="just"/>
            <a:r>
              <a:rPr lang="en-US" sz="4000" dirty="0"/>
              <a:t>Prediction accuracy best in KNN, SVM and Logistic Regression models.</a:t>
            </a:r>
          </a:p>
          <a:p>
            <a:pPr lvl="1" algn="just"/>
            <a:r>
              <a:rPr lang="en-US" sz="4000" dirty="0"/>
              <a:t>Low weighted payloads have better performance</a:t>
            </a:r>
          </a:p>
          <a:p>
            <a:pPr lvl="1" algn="just"/>
            <a:r>
              <a:rPr lang="en-US" sz="4000" dirty="0"/>
              <a:t>KSC LC 39A had the max successful launches</a:t>
            </a:r>
          </a:p>
          <a:p>
            <a:pPr lvl="1" algn="just"/>
            <a:r>
              <a:rPr lang="en-US" sz="4000" dirty="0"/>
              <a:t>Orbit GEO, HEO, SSO, ESL1 – best success rate</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909EF6D1-F96C-8A4A-E3CC-3684EB651131}"/>
              </a:ext>
            </a:extLst>
          </p:cNvPr>
          <p:cNvPicPr>
            <a:picLocks noChangeAspect="1"/>
          </p:cNvPicPr>
          <p:nvPr/>
        </p:nvPicPr>
        <p:blipFill>
          <a:blip r:embed="rId3"/>
          <a:stretch>
            <a:fillRect/>
          </a:stretch>
        </p:blipFill>
        <p:spPr>
          <a:xfrm>
            <a:off x="193497" y="2272413"/>
            <a:ext cx="11805007" cy="231317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AB3DD4C9-8F69-3AB6-A8B9-8175C1307C29}"/>
              </a:ext>
            </a:extLst>
          </p:cNvPr>
          <p:cNvPicPr>
            <a:picLocks noChangeAspect="1"/>
          </p:cNvPicPr>
          <p:nvPr/>
        </p:nvPicPr>
        <p:blipFill>
          <a:blip r:embed="rId3"/>
          <a:stretch>
            <a:fillRect/>
          </a:stretch>
        </p:blipFill>
        <p:spPr>
          <a:xfrm>
            <a:off x="198634" y="2273870"/>
            <a:ext cx="11794733" cy="231026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F9B4DECC-87A1-7693-782C-2D6811AA40D3}"/>
              </a:ext>
            </a:extLst>
          </p:cNvPr>
          <p:cNvPicPr>
            <a:picLocks noChangeAspect="1"/>
          </p:cNvPicPr>
          <p:nvPr/>
        </p:nvPicPr>
        <p:blipFill>
          <a:blip r:embed="rId3"/>
          <a:stretch>
            <a:fillRect/>
          </a:stretch>
        </p:blipFill>
        <p:spPr>
          <a:xfrm>
            <a:off x="2714679" y="1366463"/>
            <a:ext cx="6762643" cy="515249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B3342DDB-F242-75C7-7308-44B1296ED8BB}"/>
              </a:ext>
            </a:extLst>
          </p:cNvPr>
          <p:cNvPicPr>
            <a:picLocks noChangeAspect="1"/>
          </p:cNvPicPr>
          <p:nvPr/>
        </p:nvPicPr>
        <p:blipFill>
          <a:blip r:embed="rId3"/>
          <a:stretch>
            <a:fillRect/>
          </a:stretch>
        </p:blipFill>
        <p:spPr>
          <a:xfrm>
            <a:off x="260279" y="2283672"/>
            <a:ext cx="11671443" cy="229065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417F567-111B-E157-0337-187BA5AB21FD}"/>
              </a:ext>
            </a:extLst>
          </p:cNvPr>
          <p:cNvPicPr>
            <a:picLocks noChangeAspect="1"/>
          </p:cNvPicPr>
          <p:nvPr/>
        </p:nvPicPr>
        <p:blipFill>
          <a:blip r:embed="rId3"/>
          <a:stretch>
            <a:fillRect/>
          </a:stretch>
        </p:blipFill>
        <p:spPr>
          <a:xfrm>
            <a:off x="234594" y="2278631"/>
            <a:ext cx="11722813" cy="230073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73414108-2FFD-7830-7B67-03320DF97A26}"/>
              </a:ext>
            </a:extLst>
          </p:cNvPr>
          <p:cNvPicPr>
            <a:picLocks noChangeAspect="1"/>
          </p:cNvPicPr>
          <p:nvPr/>
        </p:nvPicPr>
        <p:blipFill>
          <a:blip r:embed="rId3"/>
          <a:stretch>
            <a:fillRect/>
          </a:stretch>
        </p:blipFill>
        <p:spPr>
          <a:xfrm>
            <a:off x="2728163" y="1407559"/>
            <a:ext cx="6735674" cy="513194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B2A468ED-BAAE-738B-BF59-961107F9DF19}"/>
              </a:ext>
            </a:extLst>
          </p:cNvPr>
          <p:cNvPicPr>
            <a:picLocks noChangeAspect="1"/>
          </p:cNvPicPr>
          <p:nvPr/>
        </p:nvPicPr>
        <p:blipFill>
          <a:blip r:embed="rId3"/>
          <a:stretch>
            <a:fillRect/>
          </a:stretch>
        </p:blipFill>
        <p:spPr>
          <a:xfrm>
            <a:off x="2037783" y="1491040"/>
            <a:ext cx="8116433" cy="453453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E61FB1EE-21FB-626B-3CAF-AC58AED1CEDC}"/>
              </a:ext>
            </a:extLst>
          </p:cNvPr>
          <p:cNvPicPr>
            <a:picLocks noChangeAspect="1"/>
          </p:cNvPicPr>
          <p:nvPr/>
        </p:nvPicPr>
        <p:blipFill>
          <a:blip r:embed="rId3"/>
          <a:stretch>
            <a:fillRect/>
          </a:stretch>
        </p:blipFill>
        <p:spPr>
          <a:xfrm>
            <a:off x="1879202" y="1405485"/>
            <a:ext cx="8577435" cy="527993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9BF49CE9-1090-BF2D-0977-D70CD1CEBED3}"/>
              </a:ext>
            </a:extLst>
          </p:cNvPr>
          <p:cNvPicPr>
            <a:picLocks noChangeAspect="1"/>
          </p:cNvPicPr>
          <p:nvPr/>
        </p:nvPicPr>
        <p:blipFill>
          <a:blip r:embed="rId3"/>
          <a:stretch>
            <a:fillRect/>
          </a:stretch>
        </p:blipFill>
        <p:spPr>
          <a:xfrm>
            <a:off x="1251861" y="1980998"/>
            <a:ext cx="9688277" cy="289600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A635E48-6B52-D2F1-CF49-5E2C56AE4AF0}"/>
              </a:ext>
            </a:extLst>
          </p:cNvPr>
          <p:cNvPicPr>
            <a:picLocks noChangeAspect="1"/>
          </p:cNvPicPr>
          <p:nvPr/>
        </p:nvPicPr>
        <p:blipFill>
          <a:blip r:embed="rId3"/>
          <a:stretch>
            <a:fillRect/>
          </a:stretch>
        </p:blipFill>
        <p:spPr>
          <a:xfrm>
            <a:off x="1213756" y="1952419"/>
            <a:ext cx="9764488" cy="295316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C973C0F5-BF1F-9814-29B3-3A8846D042A2}"/>
              </a:ext>
            </a:extLst>
          </p:cNvPr>
          <p:cNvPicPr>
            <a:picLocks noChangeAspect="1"/>
          </p:cNvPicPr>
          <p:nvPr/>
        </p:nvPicPr>
        <p:blipFill>
          <a:blip r:embed="rId3"/>
          <a:stretch>
            <a:fillRect/>
          </a:stretch>
        </p:blipFill>
        <p:spPr>
          <a:xfrm>
            <a:off x="846992" y="1728550"/>
            <a:ext cx="10498015" cy="340090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57A9135B-5E70-114F-D14C-7BA77C35DE8E}"/>
              </a:ext>
            </a:extLst>
          </p:cNvPr>
          <p:cNvPicPr>
            <a:picLocks noChangeAspect="1"/>
          </p:cNvPicPr>
          <p:nvPr/>
        </p:nvPicPr>
        <p:blipFill>
          <a:blip r:embed="rId3"/>
          <a:stretch>
            <a:fillRect/>
          </a:stretch>
        </p:blipFill>
        <p:spPr>
          <a:xfrm>
            <a:off x="1818493" y="1666722"/>
            <a:ext cx="8555015" cy="519127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28FB2676-AD4B-4BAA-2698-A21051B69E19}"/>
              </a:ext>
            </a:extLst>
          </p:cNvPr>
          <p:cNvPicPr>
            <a:picLocks noChangeAspect="1"/>
          </p:cNvPicPr>
          <p:nvPr/>
        </p:nvPicPr>
        <p:blipFill>
          <a:blip r:embed="rId3"/>
          <a:stretch>
            <a:fillRect/>
          </a:stretch>
        </p:blipFill>
        <p:spPr>
          <a:xfrm>
            <a:off x="985125" y="1461813"/>
            <a:ext cx="10221751" cy="393437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448EAEAE-1CB2-A427-1D53-A4946D17821E}"/>
              </a:ext>
            </a:extLst>
          </p:cNvPr>
          <p:cNvPicPr>
            <a:picLocks noChangeAspect="1"/>
          </p:cNvPicPr>
          <p:nvPr/>
        </p:nvPicPr>
        <p:blipFill>
          <a:blip r:embed="rId3"/>
          <a:stretch>
            <a:fillRect/>
          </a:stretch>
        </p:blipFill>
        <p:spPr>
          <a:xfrm>
            <a:off x="1529563" y="1308117"/>
            <a:ext cx="9132874" cy="539247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94D822A-7C52-7777-EFA3-24D6393911C5}"/>
              </a:ext>
            </a:extLst>
          </p:cNvPr>
          <p:cNvPicPr>
            <a:picLocks noChangeAspect="1"/>
          </p:cNvPicPr>
          <p:nvPr/>
        </p:nvPicPr>
        <p:blipFill>
          <a:blip r:embed="rId3"/>
          <a:stretch>
            <a:fillRect/>
          </a:stretch>
        </p:blipFill>
        <p:spPr>
          <a:xfrm>
            <a:off x="838200" y="1540468"/>
            <a:ext cx="10515600" cy="377706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C250794C-C45F-7511-E36C-1B6ED48A266E}"/>
              </a:ext>
            </a:extLst>
          </p:cNvPr>
          <p:cNvPicPr>
            <a:picLocks noChangeAspect="1"/>
          </p:cNvPicPr>
          <p:nvPr/>
        </p:nvPicPr>
        <p:blipFill>
          <a:blip r:embed="rId3"/>
          <a:stretch>
            <a:fillRect/>
          </a:stretch>
        </p:blipFill>
        <p:spPr>
          <a:xfrm>
            <a:off x="1133582" y="1470057"/>
            <a:ext cx="9924836" cy="484929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838200" y="61056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a:t>
            </a:r>
          </a:p>
        </p:txBody>
      </p:sp>
      <p:pic>
        <p:nvPicPr>
          <p:cNvPr id="6" name="Picture 5">
            <a:extLst>
              <a:ext uri="{FF2B5EF4-FFF2-40B4-BE49-F238E27FC236}">
                <a16:creationId xmlns:a16="http://schemas.microsoft.com/office/drawing/2014/main" id="{EF6C3C56-1779-CCA0-6197-E0BC6BAA7DA7}"/>
              </a:ext>
            </a:extLst>
          </p:cNvPr>
          <p:cNvPicPr>
            <a:picLocks noChangeAspect="1"/>
          </p:cNvPicPr>
          <p:nvPr/>
        </p:nvPicPr>
        <p:blipFill rotWithShape="1">
          <a:blip r:embed="rId3"/>
          <a:srcRect t="2888"/>
          <a:stretch/>
        </p:blipFill>
        <p:spPr>
          <a:xfrm>
            <a:off x="1597774" y="1408286"/>
            <a:ext cx="8996453" cy="501892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of launch sites</a:t>
            </a:r>
          </a:p>
        </p:txBody>
      </p:sp>
      <p:pic>
        <p:nvPicPr>
          <p:cNvPr id="4" name="Picture 3">
            <a:extLst>
              <a:ext uri="{FF2B5EF4-FFF2-40B4-BE49-F238E27FC236}">
                <a16:creationId xmlns:a16="http://schemas.microsoft.com/office/drawing/2014/main" id="{57F3D116-7A23-A9A7-37A6-20EE932ACF94}"/>
              </a:ext>
            </a:extLst>
          </p:cNvPr>
          <p:cNvPicPr>
            <a:picLocks noChangeAspect="1"/>
          </p:cNvPicPr>
          <p:nvPr/>
        </p:nvPicPr>
        <p:blipFill>
          <a:blip r:embed="rId3"/>
          <a:stretch>
            <a:fillRect/>
          </a:stretch>
        </p:blipFill>
        <p:spPr>
          <a:xfrm>
            <a:off x="1858878" y="1597479"/>
            <a:ext cx="8474244" cy="496256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pic>
        <p:nvPicPr>
          <p:cNvPr id="4" name="Picture 3">
            <a:extLst>
              <a:ext uri="{FF2B5EF4-FFF2-40B4-BE49-F238E27FC236}">
                <a16:creationId xmlns:a16="http://schemas.microsoft.com/office/drawing/2014/main" id="{8BA3F4F3-D6F1-EAA2-E378-3CB1B801B861}"/>
              </a:ext>
            </a:extLst>
          </p:cNvPr>
          <p:cNvPicPr>
            <a:picLocks noChangeAspect="1"/>
          </p:cNvPicPr>
          <p:nvPr/>
        </p:nvPicPr>
        <p:blipFill>
          <a:blip r:embed="rId3"/>
          <a:stretch>
            <a:fillRect/>
          </a:stretch>
        </p:blipFill>
        <p:spPr>
          <a:xfrm>
            <a:off x="1219505" y="1662567"/>
            <a:ext cx="9616611" cy="465678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KSC LC-39A</a:t>
            </a:r>
          </a:p>
        </p:txBody>
      </p:sp>
      <p:pic>
        <p:nvPicPr>
          <p:cNvPr id="4" name="Picture 3">
            <a:extLst>
              <a:ext uri="{FF2B5EF4-FFF2-40B4-BE49-F238E27FC236}">
                <a16:creationId xmlns:a16="http://schemas.microsoft.com/office/drawing/2014/main" id="{A63226B0-F894-8623-8847-264C4C7D61E0}"/>
              </a:ext>
            </a:extLst>
          </p:cNvPr>
          <p:cNvPicPr>
            <a:picLocks noChangeAspect="1"/>
          </p:cNvPicPr>
          <p:nvPr/>
        </p:nvPicPr>
        <p:blipFill>
          <a:blip r:embed="rId3"/>
          <a:stretch>
            <a:fillRect/>
          </a:stretch>
        </p:blipFill>
        <p:spPr>
          <a:xfrm>
            <a:off x="1015429" y="1520921"/>
            <a:ext cx="10161142" cy="499849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Success Rate</a:t>
            </a:r>
          </a:p>
        </p:txBody>
      </p:sp>
      <p:pic>
        <p:nvPicPr>
          <p:cNvPr id="4" name="Picture 3">
            <a:extLst>
              <a:ext uri="{FF2B5EF4-FFF2-40B4-BE49-F238E27FC236}">
                <a16:creationId xmlns:a16="http://schemas.microsoft.com/office/drawing/2014/main" id="{12BEF013-3D10-1F1F-E922-B580B880F7D1}"/>
              </a:ext>
            </a:extLst>
          </p:cNvPr>
          <p:cNvPicPr>
            <a:picLocks noChangeAspect="1"/>
          </p:cNvPicPr>
          <p:nvPr/>
        </p:nvPicPr>
        <p:blipFill>
          <a:blip r:embed="rId3"/>
          <a:stretch>
            <a:fillRect/>
          </a:stretch>
        </p:blipFill>
        <p:spPr>
          <a:xfrm>
            <a:off x="0" y="1579006"/>
            <a:ext cx="12192000" cy="493288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4490" y="1530027"/>
            <a:ext cx="10723020" cy="379794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44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0" indent="0" algn="just">
              <a:spcBef>
                <a:spcPts val="1400"/>
              </a:spcBef>
              <a:buNone/>
            </a:pPr>
            <a:r>
              <a:rPr lang="en-US" sz="2200" dirty="0">
                <a:solidFill>
                  <a:schemeClr val="accent3">
                    <a:lumMod val="25000"/>
                  </a:schemeClr>
                </a:solidFill>
                <a:latin typeface="Abadi" panose="020B0604020104020204" pitchFamily="34" charset="0"/>
              </a:rPr>
              <a:t>	 </a:t>
            </a:r>
            <a:r>
              <a:rPr lang="en-US" sz="26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0" indent="0">
              <a:spcBef>
                <a:spcPts val="1400"/>
              </a:spcBef>
              <a:buNone/>
            </a:pPr>
            <a:r>
              <a:rPr lang="en-US" sz="2200" dirty="0">
                <a:solidFill>
                  <a:schemeClr val="accent3">
                    <a:lumMod val="25000"/>
                  </a:schemeClr>
                </a:solidFill>
                <a:latin typeface="Abadi" panose="020B0604020104020204" pitchFamily="34" charset="0"/>
              </a:rPr>
              <a:t>	</a:t>
            </a:r>
          </a:p>
          <a:p>
            <a:pPr>
              <a:spcBef>
                <a:spcPts val="1400"/>
              </a:spcBef>
            </a:pPr>
            <a:r>
              <a:rPr lang="en-US" sz="4600" dirty="0">
                <a:solidFill>
                  <a:schemeClr val="accent3">
                    <a:lumMod val="25000"/>
                  </a:schemeClr>
                </a:solidFill>
                <a:latin typeface="Abadi" panose="020B0604020104020204" pitchFamily="34" charset="0"/>
              </a:rPr>
              <a:t>Problems you want to find answer</a:t>
            </a:r>
          </a:p>
          <a:p>
            <a:pPr marL="457200" lvl="1" indent="0">
              <a:spcBef>
                <a:spcPts val="1400"/>
              </a:spcBef>
              <a:buNone/>
            </a:pPr>
            <a:r>
              <a:rPr lang="en-US" sz="2600" dirty="0">
                <a:solidFill>
                  <a:schemeClr val="accent3">
                    <a:lumMod val="25000"/>
                  </a:schemeClr>
                </a:solidFill>
                <a:latin typeface="Abadi" panose="020B0604020104020204" pitchFamily="34" charset="0"/>
              </a:rPr>
              <a:t>What is the price of each launch?</a:t>
            </a:r>
          </a:p>
          <a:p>
            <a:pPr marL="457200" lvl="1" indent="0">
              <a:spcBef>
                <a:spcPts val="1400"/>
              </a:spcBef>
              <a:buNone/>
            </a:pPr>
            <a:r>
              <a:rPr lang="en-US" sz="2600" dirty="0">
                <a:solidFill>
                  <a:schemeClr val="accent3">
                    <a:lumMod val="25000"/>
                  </a:schemeClr>
                </a:solidFill>
                <a:latin typeface="Abadi" panose="020B0604020104020204" pitchFamily="34" charset="0"/>
              </a:rPr>
              <a:t>Will SpaceX reuse the first stage?</a:t>
            </a:r>
          </a:p>
          <a:p>
            <a:pPr marL="457200" lvl="1" indent="0">
              <a:spcBef>
                <a:spcPts val="1400"/>
              </a:spcBef>
              <a:buNone/>
            </a:pPr>
            <a:r>
              <a:rPr lang="en-US" sz="2600" dirty="0">
                <a:solidFill>
                  <a:schemeClr val="accent3">
                    <a:lumMod val="25000"/>
                  </a:schemeClr>
                </a:solidFill>
                <a:latin typeface="Abadi" panose="020B0604020104020204" pitchFamily="34" charset="0"/>
              </a:rPr>
              <a:t>Will the first stage land successfully?</a:t>
            </a:r>
          </a:p>
          <a:p>
            <a:pPr marL="457200" lvl="1" indent="0">
              <a:spcBef>
                <a:spcPts val="1400"/>
              </a:spcBef>
              <a:buNone/>
            </a:pPr>
            <a:r>
              <a:rPr lang="en-US" sz="3600" dirty="0">
                <a:solidFill>
                  <a:schemeClr val="accent3">
                    <a:lumMod val="25000"/>
                  </a:schemeClr>
                </a:solidFill>
                <a:latin typeface="Abadi" panose="020B0604020104020204" pitchFamily="34" charset="0"/>
              </a:rPr>
              <a:t> </a:t>
            </a:r>
          </a:p>
          <a:p>
            <a:pPr lvl="1">
              <a:spcBef>
                <a:spcPts val="1400"/>
              </a:spcBef>
            </a:pPr>
            <a:endParaRPr lang="en-US" sz="3400" dirty="0">
              <a:solidFill>
                <a:schemeClr val="accent3">
                  <a:lumMod val="25000"/>
                </a:schemeClr>
              </a:solidFill>
              <a:latin typeface="Abadi" panose="020B0604020104020204" pitchFamily="34" charset="0"/>
            </a:endParaRPr>
          </a:p>
          <a:p>
            <a:pPr marL="0" indent="0">
              <a:spcBef>
                <a:spcPts val="1400"/>
              </a:spcBef>
              <a:buNone/>
            </a:pPr>
            <a:endParaRPr lang="en-US" sz="46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F4A29BB9-1189-D8AE-7C2A-B6669078F9E4}"/>
              </a:ext>
            </a:extLst>
          </p:cNvPr>
          <p:cNvPicPr>
            <a:picLocks noChangeAspect="1"/>
          </p:cNvPicPr>
          <p:nvPr/>
        </p:nvPicPr>
        <p:blipFill>
          <a:blip r:embed="rId3"/>
          <a:stretch>
            <a:fillRect/>
          </a:stretch>
        </p:blipFill>
        <p:spPr>
          <a:xfrm>
            <a:off x="2098200" y="1354538"/>
            <a:ext cx="7859222" cy="5258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7672DB7A-1C0F-CBE5-041C-204BCAE3F2D2}"/>
              </a:ext>
            </a:extLst>
          </p:cNvPr>
          <p:cNvPicPr>
            <a:picLocks noChangeAspect="1"/>
          </p:cNvPicPr>
          <p:nvPr/>
        </p:nvPicPr>
        <p:blipFill>
          <a:blip r:embed="rId3"/>
          <a:stretch>
            <a:fillRect/>
          </a:stretch>
        </p:blipFill>
        <p:spPr>
          <a:xfrm>
            <a:off x="671168" y="1542932"/>
            <a:ext cx="2965883" cy="2546183"/>
          </a:xfrm>
          <a:prstGeom prst="rect">
            <a:avLst/>
          </a:prstGeom>
        </p:spPr>
      </p:pic>
      <p:pic>
        <p:nvPicPr>
          <p:cNvPr id="7" name="Picture 6">
            <a:extLst>
              <a:ext uri="{FF2B5EF4-FFF2-40B4-BE49-F238E27FC236}">
                <a16:creationId xmlns:a16="http://schemas.microsoft.com/office/drawing/2014/main" id="{AB624579-2152-8637-73D6-758EA7ACC237}"/>
              </a:ext>
            </a:extLst>
          </p:cNvPr>
          <p:cNvPicPr>
            <a:picLocks noChangeAspect="1"/>
          </p:cNvPicPr>
          <p:nvPr/>
        </p:nvPicPr>
        <p:blipFill>
          <a:blip r:embed="rId3"/>
          <a:stretch>
            <a:fillRect/>
          </a:stretch>
        </p:blipFill>
        <p:spPr>
          <a:xfrm>
            <a:off x="3938532" y="1419642"/>
            <a:ext cx="3085778" cy="2649111"/>
          </a:xfrm>
          <a:prstGeom prst="rect">
            <a:avLst/>
          </a:prstGeom>
        </p:spPr>
      </p:pic>
      <p:pic>
        <p:nvPicPr>
          <p:cNvPr id="10" name="Picture 9">
            <a:extLst>
              <a:ext uri="{FF2B5EF4-FFF2-40B4-BE49-F238E27FC236}">
                <a16:creationId xmlns:a16="http://schemas.microsoft.com/office/drawing/2014/main" id="{9D80B52D-B767-2D23-2B76-2E7D7EB81459}"/>
              </a:ext>
            </a:extLst>
          </p:cNvPr>
          <p:cNvPicPr>
            <a:picLocks noChangeAspect="1"/>
          </p:cNvPicPr>
          <p:nvPr/>
        </p:nvPicPr>
        <p:blipFill>
          <a:blip r:embed="rId4"/>
          <a:stretch>
            <a:fillRect/>
          </a:stretch>
        </p:blipFill>
        <p:spPr>
          <a:xfrm>
            <a:off x="7171883" y="1413265"/>
            <a:ext cx="3085777" cy="2649111"/>
          </a:xfrm>
          <a:prstGeom prst="rect">
            <a:avLst/>
          </a:prstGeom>
        </p:spPr>
      </p:pic>
      <p:pic>
        <p:nvPicPr>
          <p:cNvPr id="12" name="Picture 11">
            <a:extLst>
              <a:ext uri="{FF2B5EF4-FFF2-40B4-BE49-F238E27FC236}">
                <a16:creationId xmlns:a16="http://schemas.microsoft.com/office/drawing/2014/main" id="{34872349-73E6-10DC-E4B1-496352003CF1}"/>
              </a:ext>
            </a:extLst>
          </p:cNvPr>
          <p:cNvPicPr>
            <a:picLocks noChangeAspect="1"/>
          </p:cNvPicPr>
          <p:nvPr/>
        </p:nvPicPr>
        <p:blipFill>
          <a:blip r:embed="rId3"/>
          <a:stretch>
            <a:fillRect/>
          </a:stretch>
        </p:blipFill>
        <p:spPr>
          <a:xfrm>
            <a:off x="8126963" y="4262317"/>
            <a:ext cx="2754643" cy="23648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1043592" y="1379989"/>
            <a:ext cx="10104817" cy="4846403"/>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Collect the data from the official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Extract tables and other data from the web page via scraping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Use various models via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for classification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SpaceX Rest API,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 from Wikipedia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OneHotEncoding</a:t>
            </a:r>
            <a:r>
              <a:rPr lang="en-US" sz="2200" dirty="0">
                <a:solidFill>
                  <a:schemeClr val="accent3">
                    <a:lumMod val="25000"/>
                  </a:schemeClr>
                </a:solidFill>
                <a:latin typeface="Abadi" panose="020B0604020104020204" pitchFamily="34" charset="0"/>
              </a:rPr>
              <a:t> data fields for ML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Data Cleaning and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09194" y="2179182"/>
            <a:ext cx="10637234" cy="2499636"/>
          </a:xfrm>
          <a:prstGeom prst="rect">
            <a:avLst/>
          </a:prstGeom>
        </p:spPr>
        <p:txBody>
          <a:bodyPr vert="horz" lIns="91440" tIns="45720" rIns="91440" bIns="45720" rtlCol="0" anchor="t">
            <a:normAutofit/>
          </a:bodyPr>
          <a:lstStyle/>
          <a:p>
            <a:r>
              <a:rPr lang="en-US" dirty="0"/>
              <a:t>SpaceX launch data that is gathered from the SpaceX REST API.</a:t>
            </a:r>
          </a:p>
          <a:p>
            <a:r>
              <a:rPr lang="en-US" dirty="0"/>
              <a:t>The SpaceX REST API endpoints, or URL, starts with api.spacexdata.com/v4/.</a:t>
            </a:r>
          </a:p>
          <a:p>
            <a:r>
              <a:rPr lang="en-US" dirty="0"/>
              <a:t>Another source – Wikipedia using </a:t>
            </a:r>
            <a:r>
              <a:rPr lang="en-US" dirty="0" err="1"/>
              <a:t>BeautifulSoup</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08174" y="1967580"/>
            <a:ext cx="8975652" cy="3692859"/>
          </a:xfrm>
          <a:prstGeom prst="rect">
            <a:avLst/>
          </a:prstGeom>
        </p:spPr>
        <p:txBody>
          <a:bodyPr/>
          <a:lstStyle/>
          <a:p>
            <a:r>
              <a:rPr lang="en-US" dirty="0"/>
              <a:t>Check null values</a:t>
            </a:r>
          </a:p>
          <a:p>
            <a:r>
              <a:rPr lang="en-US" dirty="0"/>
              <a:t>Calculate number of launches on each site</a:t>
            </a:r>
          </a:p>
          <a:p>
            <a:r>
              <a:rPr lang="en-US" dirty="0"/>
              <a:t>Calculate the number and occurrence of each orbit</a:t>
            </a:r>
          </a:p>
          <a:p>
            <a:r>
              <a:rPr lang="en-US" dirty="0"/>
              <a:t>Calculate the number and occurrence of mission outcome per orbit type.</a:t>
            </a:r>
          </a:p>
          <a:p>
            <a:r>
              <a:rPr lang="en-US" dirty="0"/>
              <a:t>Create a landing outcome label from Outcome column.</a:t>
            </a:r>
          </a:p>
          <a:p>
            <a:r>
              <a:rPr lang="en-US" dirty="0"/>
              <a:t>Handle null values.</a:t>
            </a:r>
          </a:p>
          <a:p>
            <a:endParaRPr lang="en-US" dirty="0"/>
          </a:p>
          <a:p>
            <a:pPr marL="0" indent="0">
              <a:buNone/>
            </a:pPr>
            <a:r>
              <a:rPr lang="en-US" dirty="0">
                <a:hlinkClick r:id="rId3"/>
              </a:rPr>
              <a:t>https://github.com/VanshikaBhalla/capstoneDS/blob/main/Module1_2.ipynb</a:t>
            </a:r>
            <a:r>
              <a:rPr lang="en-US" dirty="0"/>
              <a:t> </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298</TotalTime>
  <Words>715</Words>
  <Application>Microsoft Office PowerPoint</Application>
  <PresentationFormat>Widescreen</PresentationFormat>
  <Paragraphs>145</Paragraphs>
  <Slides>43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Vanshika Bhalla</cp:lastModifiedBy>
  <cp:revision>209</cp:revision>
  <dcterms:created xsi:type="dcterms:W3CDTF">2021-04-29T18:58:34Z</dcterms:created>
  <dcterms:modified xsi:type="dcterms:W3CDTF">2024-07-15T18:32:36Z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